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  <p:sldMasterId id="2147483658" r:id="rId3"/>
  </p:sldMasterIdLst>
  <p:notesMasterIdLst>
    <p:notesMasterId r:id="rId17"/>
  </p:notesMasterIdLst>
  <p:sldIdLst>
    <p:sldId id="256" r:id="rId4"/>
    <p:sldId id="259" r:id="rId5"/>
    <p:sldId id="258" r:id="rId6"/>
    <p:sldId id="260" r:id="rId7"/>
    <p:sldId id="261" r:id="rId8"/>
    <p:sldId id="266" r:id="rId9"/>
    <p:sldId id="264" r:id="rId10"/>
    <p:sldId id="269" r:id="rId11"/>
    <p:sldId id="267" r:id="rId12"/>
    <p:sldId id="268" r:id="rId13"/>
    <p:sldId id="265" r:id="rId14"/>
    <p:sldId id="263" r:id="rId15"/>
    <p:sldId id="262" r:id="rId16"/>
  </p:sldIdLst>
  <p:sldSz cx="12192000" cy="68580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iqgGVw2oa+8993I+jqBGvzHq75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8"/>
    <p:restoredTop sz="94647"/>
  </p:normalViewPr>
  <p:slideViewPr>
    <p:cSldViewPr snapToGrid="0">
      <p:cViewPr varScale="1">
        <p:scale>
          <a:sx n="62" d="100"/>
          <a:sy n="62" d="100"/>
        </p:scale>
        <p:origin x="8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customschemas.google.com/relationships/presentationmetadata" Target="meta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svg>
</file>

<file path=ppt/media/image18.JPG>
</file>

<file path=ppt/media/image19.JPG>
</file>

<file path=ppt/media/image2.png>
</file>

<file path=ppt/media/image20.jpeg>
</file>

<file path=ppt/media/image21.jpeg>
</file>

<file path=ppt/media/image22.jpeg>
</file>

<file path=ppt/media/image23.JPG>
</file>

<file path=ppt/media/image24.JPG>
</file>

<file path=ppt/media/image25.JPG>
</file>

<file path=ppt/media/image26.jpeg>
</file>

<file path=ppt/media/image27.JPG>
</file>

<file path=ppt/media/image28.jpeg>
</file>

<file path=ppt/media/image29.JP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2" y="2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338" y="2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676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2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701676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1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8128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2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4" descr="GSA Starmark logo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6373042" y="3098800"/>
            <a:ext cx="939800" cy="9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 descr="Seal of the CIO Counci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2790" y="3059817"/>
            <a:ext cx="979610" cy="97807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3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Arial"/>
              <a:buNone/>
              <a:defRPr sz="2400" b="1" i="1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4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880"/>
              </a:spcBef>
              <a:spcAft>
                <a:spcPts val="0"/>
              </a:spcAft>
              <a:buClr>
                <a:srgbClr val="006197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2D7D78-FB86-634D-B31E-D401BDEC35F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32443" y="3124551"/>
            <a:ext cx="906146" cy="9136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59BBE3-AF25-4445-B61D-803E3AD6E12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58190" y="3133905"/>
            <a:ext cx="999251" cy="9159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497C38-6E33-8540-9E0C-008F2B60D39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571328" y="3132310"/>
            <a:ext cx="917575" cy="9175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No Logos">
  <p:cSld name="Title Slide No Logo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2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3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Arial"/>
              <a:buNone/>
              <a:defRPr sz="2400" b="1" i="1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4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spcBef>
                <a:spcPts val="880"/>
              </a:spcBef>
              <a:spcAft>
                <a:spcPts val="0"/>
              </a:spcAft>
              <a:buClr>
                <a:srgbClr val="006197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11277600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ntent Columns + Headings">
  <p:cSld name="Title and 2 Content Columns + Heading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57200" y="2286000"/>
            <a:ext cx="5486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3"/>
          </p:nvPr>
        </p:nvSpPr>
        <p:spPr>
          <a:xfrm>
            <a:off x="6250806" y="1371600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4"/>
          </p:nvPr>
        </p:nvSpPr>
        <p:spPr>
          <a:xfrm>
            <a:off x="6248400" y="2286000"/>
            <a:ext cx="54864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ntent Columns">
  <p:cSld name="Title and 3 Content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474720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body" idx="2"/>
          </p:nvPr>
        </p:nvSpPr>
        <p:spPr>
          <a:xfrm>
            <a:off x="4358640" y="1371600"/>
            <a:ext cx="347472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3"/>
          </p:nvPr>
        </p:nvSpPr>
        <p:spPr>
          <a:xfrm>
            <a:off x="8229600" y="1371600"/>
            <a:ext cx="347472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ntent Columns + Headings">
  <p:cSld name="Title and 3 Content Columns + Heading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47472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2"/>
          </p:nvPr>
        </p:nvSpPr>
        <p:spPr>
          <a:xfrm>
            <a:off x="457200" y="2286000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3"/>
          </p:nvPr>
        </p:nvSpPr>
        <p:spPr>
          <a:xfrm>
            <a:off x="4358640" y="1374808"/>
            <a:ext cx="347472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4"/>
          </p:nvPr>
        </p:nvSpPr>
        <p:spPr>
          <a:xfrm>
            <a:off x="4358640" y="2286000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5"/>
          </p:nvPr>
        </p:nvSpPr>
        <p:spPr>
          <a:xfrm>
            <a:off x="8229600" y="1371600"/>
            <a:ext cx="347472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rgbClr val="28376D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6"/>
          </p:nvPr>
        </p:nvSpPr>
        <p:spPr>
          <a:xfrm>
            <a:off x="8229600" y="2286000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8376D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er Title Only ">
  <p:cSld name="Breaker Title Only 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1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11582399" y="6477000"/>
            <a:ext cx="152401" cy="21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er Title (Thank You)">
  <p:cSld name="Breaker Title (Thank You)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sldNum" idx="12"/>
          </p:nvPr>
        </p:nvSpPr>
        <p:spPr>
          <a:xfrm>
            <a:off x="11582399" y="6477000"/>
            <a:ext cx="152401" cy="21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1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4572000"/>
            <a:ext cx="12192000" cy="21332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elvetica Neue"/>
              <a:buNone/>
            </a:pPr>
            <a:r>
              <a:rPr lang="en-US" sz="4500" b="1" i="0" u="none" strike="noStrike" cap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Click to edit Master title style</a:t>
            </a:r>
            <a:endParaRPr sz="4500" b="1" i="0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3"/>
          <p:cNvSpPr txBox="1"/>
          <p:nvPr/>
        </p:nvSpPr>
        <p:spPr>
          <a:xfrm>
            <a:off x="838200" y="1752600"/>
            <a:ext cx="105156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1" u="none" strike="noStrike" cap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Click to edit Subtitle</a:t>
            </a:r>
            <a:endParaRPr sz="3000" b="1" i="1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Google Shape;1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4572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0"/>
            <a:ext cx="12188952" cy="106764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2" name="Google Shape;32;p5" descr="graphic line"/>
          <p:cNvCxnSpPr/>
          <p:nvPr/>
        </p:nvCxnSpPr>
        <p:spPr>
          <a:xfrm>
            <a:off x="460248" y="6400800"/>
            <a:ext cx="11274552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5"/>
          <p:cNvSpPr/>
          <p:nvPr/>
        </p:nvSpPr>
        <p:spPr>
          <a:xfrm>
            <a:off x="457200" y="6492240"/>
            <a:ext cx="10287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rgbClr val="006197"/>
              </a:buClr>
              <a:buSzPts val="800"/>
              <a:buFont typeface="Arial"/>
              <a:buNone/>
            </a:pPr>
            <a:r>
              <a:rPr lang="en-US" sz="800" b="0" i="0" u="none" strike="noStrike" cap="none" dirty="0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rPr>
              <a:t>IAAF 2021  /  General Services Administration  / Department of Health and Human Services / Department of Labor / Merit Service Protection Board / Sponsored by the Federal CIO Council </a:t>
            </a:r>
            <a:endParaRPr sz="800" b="0" i="0" u="none" strike="noStrike" cap="none" dirty="0">
              <a:solidFill>
                <a:srgbClr val="00619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11201401" y="6492240"/>
            <a:ext cx="5334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56" r:id="rId4"/>
    <p:sldLayoutId id="214748365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3"/>
          <p:cNvGrpSpPr/>
          <p:nvPr/>
        </p:nvGrpSpPr>
        <p:grpSpPr>
          <a:xfrm>
            <a:off x="0" y="0"/>
            <a:ext cx="12188377" cy="177800"/>
            <a:chOff x="0" y="0"/>
            <a:chExt cx="9141282" cy="285750"/>
          </a:xfrm>
        </p:grpSpPr>
        <p:sp>
          <p:nvSpPr>
            <p:cNvPr id="71" name="Google Shape;71;p13"/>
            <p:cNvSpPr/>
            <p:nvPr/>
          </p:nvSpPr>
          <p:spPr>
            <a:xfrm>
              <a:off x="0" y="0"/>
              <a:ext cx="3200400" cy="285750"/>
            </a:xfrm>
            <a:prstGeom prst="rect">
              <a:avLst/>
            </a:prstGeom>
            <a:solidFill>
              <a:srgbClr val="0061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225114" y="0"/>
              <a:ext cx="5916168" cy="28575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3" name="Google Shape;73;p13" descr="graphic line"/>
          <p:cNvCxnSpPr/>
          <p:nvPr/>
        </p:nvCxnSpPr>
        <p:spPr>
          <a:xfrm>
            <a:off x="460248" y="6400800"/>
            <a:ext cx="11274552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11465983" y="6492240"/>
            <a:ext cx="268817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sp>
        <p:nvSpPr>
          <p:cNvPr id="75" name="Google Shape;75;p13"/>
          <p:cNvSpPr/>
          <p:nvPr/>
        </p:nvSpPr>
        <p:spPr>
          <a:xfrm>
            <a:off x="457200" y="6492240"/>
            <a:ext cx="10409464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rgbClr val="006197"/>
              </a:buClr>
              <a:buSzPts val="800"/>
              <a:buFont typeface="Arial"/>
              <a:buNone/>
            </a:pPr>
            <a:r>
              <a:rPr lang="en-US" sz="800" b="0" i="0" u="none" strike="noStrike" cap="none" dirty="0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rPr>
              <a:t>IAAF 2021  /  General Services Administration  / Department of Health and Human Services / Department of Labor / Merit Service Protection Board / Sponsored by the Federal CIO Council 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unsplash.com/s/photos/brainstorming?utm_source=unsplash&amp;utm_medium=referral&amp;utm_content=creditCopyText" TargetMode="External"/><Relationship Id="rId4" Type="http://schemas.openxmlformats.org/officeDocument/2006/relationships/hyperlink" Target="https://unsplash.com/@epicantus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josh.christianson@wheelhousegroup.com" TargetMode="External"/><Relationship Id="rId2" Type="http://schemas.openxmlformats.org/officeDocument/2006/relationships/hyperlink" Target="mailto:robertson.scott.m@dol.gov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plenio?utm_source=unsplash&amp;utm_medium=referral&amp;utm_content=creditCopyText" TargetMode="Externa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unsplash.com/s/photos/career-pathway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dol.gov/agencies/ode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hyperlink" Target="http://www.peatworks.org/" TargetMode="External"/><Relationship Id="rId7" Type="http://schemas.openxmlformats.org/officeDocument/2006/relationships/image" Target="../media/image13.jpg"/><Relationship Id="rId2" Type="http://schemas.openxmlformats.org/officeDocument/2006/relationships/hyperlink" Target="https://www.inclusiveapprenticeship.org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hyperlink" Target="http://www.askearn.org/" TargetMode="External"/><Relationship Id="rId4" Type="http://schemas.openxmlformats.org/officeDocument/2006/relationships/hyperlink" Target="http://www.askjan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dol.gov/agencies/odep/initiatives/ndeam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hyperlink" Target="http://www.apprenticeship.gov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20.jpeg"/><Relationship Id="rId7" Type="http://schemas.openxmlformats.org/officeDocument/2006/relationships/hyperlink" Target="https://creativecommons.org/publicdomain/zero/1.0/deed.en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hyperlink" Target="https://unsplash.com/s/photos/computer-programming?utm_source=unsplash&amp;utm_medium=referral&amp;utm_content=creditCopyText" TargetMode="External"/><Relationship Id="rId4" Type="http://schemas.openxmlformats.org/officeDocument/2006/relationships/hyperlink" Target="https://unsplash.com/@clemhlrdt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hyperlink" Target="https://www.whitehouse.gov/briefing-room/presidential-actions/2021/06/25/executive-order-on-diversity-equity-inclusion-and-accessibility-in-the-federal-workforce/" TargetMode="External"/><Relationship Id="rId7" Type="http://schemas.openxmlformats.org/officeDocument/2006/relationships/image" Target="../media/image23.JPG"/><Relationship Id="rId2" Type="http://schemas.openxmlformats.org/officeDocument/2006/relationships/hyperlink" Target="https://www.whitehouse.gov/briefing-room/presidential-actions/2021/01/20/executive-order-advancing-racial-equity-and-support-for-underserved-communities-through-the-federal-government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whitehouse.gov/briefing-room/presidential-actions/2021/09/13/executive-order-on-white-house-initiative-on-advancing-educational-equity-excellence-and-economic-opportunity-for-hispanics/" TargetMode="External"/><Relationship Id="rId5" Type="http://schemas.openxmlformats.org/officeDocument/2006/relationships/hyperlink" Target="https://www.dol.gov/sites/dolgov/files/ETA/apprenticeship/pdfs/EEO_Rule_Overview_Fact_Sheet.pdf" TargetMode="External"/><Relationship Id="rId4" Type="http://schemas.openxmlformats.org/officeDocument/2006/relationships/hyperlink" Target="https://www.whitehouse.gov/briefing-room/statements-releases/2021/03/31/fact-sheet-the-american-jobs-plan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 txBox="1">
            <a:spLocks noGrp="1"/>
          </p:cNvSpPr>
          <p:nvPr>
            <p:ph type="title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dirty="0"/>
              <a:t>Annual Interagency </a:t>
            </a:r>
            <a:br>
              <a:rPr lang="en-US" dirty="0"/>
            </a:br>
            <a:r>
              <a:rPr lang="en-US" dirty="0"/>
              <a:t>Accessibility Forum</a:t>
            </a:r>
            <a:endParaRPr dirty="0"/>
          </a:p>
        </p:txBody>
      </p:sp>
      <p:sp>
        <p:nvSpPr>
          <p:cNvPr id="88" name="Google Shape;88;p1"/>
          <p:cNvSpPr txBox="1">
            <a:spLocks noGrp="1"/>
          </p:cNvSpPr>
          <p:nvPr>
            <p:ph type="body" idx="1"/>
          </p:nvPr>
        </p:nvSpPr>
        <p:spPr>
          <a:xfrm>
            <a:off x="533399" y="1891357"/>
            <a:ext cx="11174691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800" dirty="0"/>
              <a:t>Accessibility: A Foundation for Inclusion, Diversity, and Equity</a:t>
            </a:r>
            <a:endParaRPr sz="2800"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body" idx="2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dirty="0"/>
              <a:t>October 12-14, 2021</a:t>
            </a:r>
            <a:endParaRPr dirty="0"/>
          </a:p>
        </p:txBody>
      </p:sp>
      <p:sp>
        <p:nvSpPr>
          <p:cNvPr id="91" name="Google Shape;91;p1"/>
          <p:cNvSpPr txBox="1">
            <a:spLocks noGrp="1"/>
          </p:cNvSpPr>
          <p:nvPr>
            <p:ph type="body" idx="4"/>
          </p:nvPr>
        </p:nvSpPr>
        <p:spPr>
          <a:xfrm>
            <a:off x="533399" y="4857736"/>
            <a:ext cx="11250283" cy="1242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6197"/>
              </a:buClr>
              <a:buSzPts val="4400"/>
              <a:buNone/>
            </a:pPr>
            <a:r>
              <a:rPr lang="en-US" sz="3800" dirty="0"/>
              <a:t>Inclusive Apprenticeships and Career Pathways</a:t>
            </a:r>
            <a:endParaRPr sz="3800"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body" idx="3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6197"/>
              </a:buClr>
              <a:buSzPts val="2400"/>
              <a:buNone/>
            </a:pPr>
            <a:r>
              <a:rPr lang="en-US" i="0" dirty="0"/>
              <a:t>Scott Michael Robertson, Ph.D. and Josh Christianson, M.S.</a:t>
            </a:r>
            <a:endParaRPr i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461645"/>
          </a:xfrm>
        </p:spPr>
        <p:txBody>
          <a:bodyPr/>
          <a:lstStyle/>
          <a:p>
            <a:r>
              <a:rPr lang="en-US" dirty="0"/>
              <a:t>PIA Collaborates with Employers and Business Associations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089970"/>
            <a:ext cx="11236859" cy="244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Emphasis on inclusive workplaces and business benefits of inclusive apprenticeships</a:t>
            </a:r>
          </a:p>
          <a:p>
            <a:r>
              <a:rPr lang="en-US" sz="2200" dirty="0">
                <a:solidFill>
                  <a:schemeClr val="tx1"/>
                </a:solidFill>
              </a:rPr>
              <a:t>Inclusive talent pipelines for skilled, talented workers to address the skills gap</a:t>
            </a:r>
          </a:p>
          <a:p>
            <a:r>
              <a:rPr lang="en-US" sz="2200" dirty="0">
                <a:solidFill>
                  <a:schemeClr val="tx1"/>
                </a:solidFill>
              </a:rPr>
              <a:t>Return on investment from fostering inclusive apprenticeships</a:t>
            </a:r>
          </a:p>
          <a:p>
            <a:r>
              <a:rPr lang="en-US" sz="2200" dirty="0">
                <a:solidFill>
                  <a:schemeClr val="tx1"/>
                </a:solidFill>
              </a:rPr>
              <a:t>Approaches for enhancing efforts to recruit, hire, retain, and advance apprentices with disabilities and provide needed accommodations and supports</a:t>
            </a:r>
          </a:p>
        </p:txBody>
      </p:sp>
      <p:pic>
        <p:nvPicPr>
          <p:cNvPr id="3" name="Picture 2" descr="This screenshot shows the employer webpage at inclusiveapprenticeship.org and emphasizes &quot;Perspectives on apprenticeship--What employers should know about Apprenticeships&quot;." title="Employer Webpage Snapsho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355115"/>
            <a:ext cx="4549511" cy="2815647"/>
          </a:xfrm>
          <a:prstGeom prst="rect">
            <a:avLst/>
          </a:prstGeom>
        </p:spPr>
      </p:pic>
      <p:pic>
        <p:nvPicPr>
          <p:cNvPr id="11" name="Picture 10" descr="Whiteboarding with sticky notes can help generate innovative ideas for access, inclusion, productivity, and performance at work.">
            <a:extLst>
              <a:ext uri="{FF2B5EF4-FFF2-40B4-BE49-F238E27FC236}">
                <a16:creationId xmlns:a16="http://schemas.microsoft.com/office/drawing/2014/main" id="{5532D8A3-9F8F-2B47-902F-F2B3D3AA09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38491" y="3355115"/>
            <a:ext cx="3373137" cy="224875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183D1BE-014D-354D-92CB-C173CAC19B47}"/>
              </a:ext>
            </a:extLst>
          </p:cNvPr>
          <p:cNvSpPr/>
          <p:nvPr/>
        </p:nvSpPr>
        <p:spPr>
          <a:xfrm>
            <a:off x="5635860" y="5603708"/>
            <a:ext cx="28216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Daria Nepriakhina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/</a:t>
            </a:r>
            <a:r>
              <a:rPr lang="en-US" dirty="0">
                <a:hlinkClick r:id="rId5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860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461645"/>
          </a:xfrm>
        </p:spPr>
        <p:txBody>
          <a:bodyPr/>
          <a:lstStyle/>
          <a:p>
            <a:r>
              <a:rPr lang="en-US" dirty="0"/>
              <a:t>PIA Provides These Resources on Apprenticeships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40" y="1089970"/>
            <a:ext cx="9097508" cy="177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Apprenticeship for All Podcast series (8 episodes and growing)</a:t>
            </a:r>
          </a:p>
          <a:p>
            <a:r>
              <a:rPr lang="en-US" sz="2200" dirty="0">
                <a:solidFill>
                  <a:schemeClr val="tx1"/>
                </a:solidFill>
              </a:rPr>
              <a:t>Designing Inclusive Apprenticeships Guide</a:t>
            </a:r>
          </a:p>
          <a:p>
            <a:r>
              <a:rPr lang="en-US" sz="2200" dirty="0">
                <a:solidFill>
                  <a:schemeClr val="tx1"/>
                </a:solidFill>
              </a:rPr>
              <a:t>Perspectives on Inclusive Apprenticeships resource</a:t>
            </a:r>
          </a:p>
          <a:p>
            <a:r>
              <a:rPr lang="en-US" sz="2200" dirty="0">
                <a:solidFill>
                  <a:schemeClr val="tx1"/>
                </a:solidFill>
              </a:rPr>
              <a:t>Value of Inclusive Apprenticeships resource</a:t>
            </a:r>
          </a:p>
          <a:p>
            <a:endParaRPr lang="en-US" sz="2200" dirty="0">
              <a:solidFill>
                <a:schemeClr val="tx1"/>
              </a:solidFill>
            </a:endParaRPr>
          </a:p>
        </p:txBody>
      </p:sp>
      <p:pic>
        <p:nvPicPr>
          <p:cNvPr id="5" name="Picture 4" descr="This webpage screenshot highlights emerging careers in the field of clean and renewable energy and National Clean Energy Week 2021." title="Snapshot of PIA Industry Spotligh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85108"/>
            <a:ext cx="5381470" cy="3231661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972840" y="3059378"/>
            <a:ext cx="9097508" cy="177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Industry Spotlight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Clean energy sector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Natl. Clean Energy Week</a:t>
            </a:r>
          </a:p>
          <a:p>
            <a:r>
              <a:rPr lang="en-US" sz="2200" dirty="0">
                <a:solidFill>
                  <a:schemeClr val="tx1"/>
                </a:solidFill>
              </a:rPr>
              <a:t>Resource Library and Glossary</a:t>
            </a:r>
          </a:p>
          <a:p>
            <a:r>
              <a:rPr lang="en-US" sz="2200" dirty="0">
                <a:solidFill>
                  <a:schemeClr val="tx1"/>
                </a:solidFill>
              </a:rPr>
              <a:t>Resource webpages for employers, AIOs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(intermediaries), and policymakers</a:t>
            </a:r>
          </a:p>
          <a:p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660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461645"/>
          </a:xfrm>
        </p:spPr>
        <p:txBody>
          <a:bodyPr/>
          <a:lstStyle/>
          <a:p>
            <a:r>
              <a:rPr lang="en-US" dirty="0"/>
              <a:t>Contact the Presenters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268251"/>
            <a:ext cx="10351213" cy="2142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0800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Scott Michael Robertson, PhD</a:t>
            </a:r>
          </a:p>
          <a:p>
            <a:pPr marL="50800" indent="0">
              <a:buNone/>
            </a:pPr>
            <a:r>
              <a:rPr lang="en-US" sz="2200" dirty="0">
                <a:solidFill>
                  <a:schemeClr val="tx1"/>
                </a:solidFill>
                <a:hlinkClick r:id="rId2"/>
              </a:rPr>
              <a:t>robertson.scott.m@dol.gov</a:t>
            </a:r>
            <a:endParaRPr lang="en-US" sz="2200" dirty="0">
              <a:solidFill>
                <a:schemeClr val="tx1"/>
              </a:solidFill>
            </a:endParaRPr>
          </a:p>
          <a:p>
            <a:pPr marL="50800" indent="0">
              <a:buNone/>
            </a:pPr>
            <a:endParaRPr lang="en-US" sz="2200" dirty="0">
              <a:solidFill>
                <a:schemeClr val="tx1"/>
              </a:solidFill>
            </a:endParaRPr>
          </a:p>
          <a:p>
            <a:pPr marL="50800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Josh Christianson</a:t>
            </a:r>
          </a:p>
          <a:p>
            <a:pPr marL="50800" indent="0">
              <a:buNone/>
            </a:pPr>
            <a:r>
              <a:rPr lang="en-US" sz="2200" dirty="0">
                <a:solidFill>
                  <a:schemeClr val="tx1"/>
                </a:solidFill>
                <a:hlinkClick r:id="rId3"/>
              </a:rPr>
              <a:t>josh.christianson@wheelhousegroup.com</a:t>
            </a:r>
            <a:endParaRPr lang="en-US" sz="2200" dirty="0">
              <a:solidFill>
                <a:schemeClr val="tx1"/>
              </a:solidFill>
            </a:endParaRPr>
          </a:p>
          <a:p>
            <a:pPr marL="50800" indent="0">
              <a:buNone/>
            </a:pP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4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  <p:pic>
        <p:nvPicPr>
          <p:cNvPr id="5" name="Picture 4" descr="This dirt road through a forest symbolizes the journey ahead in continuing complex circumstances because of the COVID-19 pandemic.">
            <a:extLst>
              <a:ext uri="{FF2B5EF4-FFF2-40B4-BE49-F238E27FC236}">
                <a16:creationId xmlns:a16="http://schemas.microsoft.com/office/drawing/2014/main" id="{452F7B60-7E30-044D-8484-BFD885B121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7123" y="2674658"/>
            <a:ext cx="3779452" cy="212594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EF73BC-53A8-E34C-B12A-AC0775EF3A4D}"/>
              </a:ext>
            </a:extLst>
          </p:cNvPr>
          <p:cNvSpPr/>
          <p:nvPr/>
        </p:nvSpPr>
        <p:spPr>
          <a:xfrm>
            <a:off x="4919652" y="4851782"/>
            <a:ext cx="39310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Photo by </a:t>
            </a:r>
            <a:r>
              <a:rPr lang="en-US" dirty="0">
                <a:hlinkClick r:id="rId3"/>
              </a:rPr>
              <a:t>Johannes Plenio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 on </a:t>
            </a:r>
            <a:r>
              <a:rPr lang="en-US" dirty="0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3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734800" cy="457200"/>
          </a:xfrm>
        </p:spPr>
        <p:txBody>
          <a:bodyPr/>
          <a:lstStyle/>
          <a:p>
            <a:r>
              <a:rPr lang="en-US" dirty="0"/>
              <a:t>The Session’s Presenters Have These Backgrounds</a:t>
            </a:r>
          </a:p>
        </p:txBody>
      </p:sp>
      <p:pic>
        <p:nvPicPr>
          <p:cNvPr id="6" name="Picture 5" descr="This is a headshot photo for Scott M. Robertson.&#10;&#10;A white man with short brown hair and glasses who is wearing a grey button-down with a multicolored tie and a blue lanyard with white writing. ">
            <a:extLst>
              <a:ext uri="{FF2B5EF4-FFF2-40B4-BE49-F238E27FC236}">
                <a16:creationId xmlns:a16="http://schemas.microsoft.com/office/drawing/2014/main" id="{DDA2FDA5-9981-C843-9B61-FC8700A19A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16"/>
          <a:stretch/>
        </p:blipFill>
        <p:spPr>
          <a:xfrm>
            <a:off x="503207" y="1468607"/>
            <a:ext cx="1559428" cy="189655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6958" y="1227134"/>
            <a:ext cx="9628545" cy="2379500"/>
          </a:xfrm>
        </p:spPr>
        <p:txBody>
          <a:bodyPr/>
          <a:lstStyle/>
          <a:p>
            <a:pPr marL="508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Scott Michael Robertson, Ph.D.</a:t>
            </a:r>
          </a:p>
          <a:p>
            <a:pPr marL="508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Senior Policy Advisor, Office of Disability Employment Policy</a:t>
            </a:r>
          </a:p>
          <a:p>
            <a:pPr marL="508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U.S. Department of Labor</a:t>
            </a:r>
          </a:p>
          <a:p>
            <a:pPr marL="508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Federal Project Manager, Partnership on Inclusive Apprenticeship</a:t>
            </a:r>
          </a:p>
          <a:p>
            <a:pPr marL="508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Pronouns: He, Him, His</a:t>
            </a:r>
          </a:p>
        </p:txBody>
      </p:sp>
      <p:pic>
        <p:nvPicPr>
          <p:cNvPr id="5" name="Picture 4" descr="This is a headshot photo for Josh Christianson.&#10;&#10;A white man with short grey hair wearing a black suit with a light blue button-down and a darker blue and black stripped tie. 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124" r="10309" b="1"/>
          <a:stretch/>
        </p:blipFill>
        <p:spPr>
          <a:xfrm>
            <a:off x="439948" y="3910642"/>
            <a:ext cx="1877682" cy="2011803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504682" y="4010256"/>
            <a:ext cx="9628545" cy="2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080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</a:rPr>
              <a:t>Josh Christianson, M.S.</a:t>
            </a:r>
          </a:p>
          <a:p>
            <a:pPr marL="5080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</a:rPr>
              <a:t>Senior Consultant, Wheelhouse Group</a:t>
            </a:r>
          </a:p>
          <a:p>
            <a:pPr marL="5080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</a:rPr>
              <a:t>Project Director, Partnership on Inclusive Apprenticeship</a:t>
            </a:r>
          </a:p>
          <a:p>
            <a:pPr marL="5080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</a:rPr>
              <a:t>Pronouns: He, Him, 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69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of Disability Employment Policy Has This Mission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62457" y="1246943"/>
            <a:ext cx="7859050" cy="427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</a:rPr>
              <a:t>ODEP's mission is to develop and influence policies and practices that increase the number and quality of employment opportunities for people with disabilities.</a:t>
            </a:r>
          </a:p>
          <a:p>
            <a:pPr marL="0" indent="0">
              <a:buFont typeface="Noto Sans Symbols"/>
              <a:buNone/>
            </a:pPr>
            <a:r>
              <a:rPr lang="en-US" sz="2400" dirty="0">
                <a:solidFill>
                  <a:schemeClr val="tx1"/>
                </a:solidFill>
                <a:hlinkClick r:id="rId2"/>
              </a:rPr>
              <a:t>dol.gov/agencies/odep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Font typeface="Noto Sans Symbols"/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Font typeface="Noto Sans Symbols"/>
              <a:buNone/>
            </a:pP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6" name="Picture 5" descr="Screenshot of ODEP's website">
            <a:extLst>
              <a:ext uri="{FF2B5EF4-FFF2-40B4-BE49-F238E27FC236}">
                <a16:creationId xmlns:a16="http://schemas.microsoft.com/office/drawing/2014/main" id="{1D78E1FE-C4C5-B54D-BD6F-8A11EDEA46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196" y="3292733"/>
            <a:ext cx="4004268" cy="2701642"/>
          </a:xfrm>
          <a:prstGeom prst="rect">
            <a:avLst/>
          </a:prstGeom>
        </p:spPr>
      </p:pic>
      <p:pic>
        <p:nvPicPr>
          <p:cNvPr id="9" name="Picture 8" descr="This is the 20th anniversary logo for ODEP." title="ODEP's Logo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919191">
                  <a:alpha val="56863"/>
                </a:srgbClr>
              </a:clrFrom>
              <a:clrTo>
                <a:srgbClr val="91919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2" t="3949" r="6168" b="4605"/>
          <a:stretch/>
        </p:blipFill>
        <p:spPr>
          <a:xfrm>
            <a:off x="5327693" y="3384490"/>
            <a:ext cx="1644384" cy="267404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85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ODEP’s Key Initiatives Include…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62456" y="1246942"/>
            <a:ext cx="10979177" cy="4769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457200"/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Partnership on Inclusive Apprenticeship (PIA) 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www.inclusiveapprenticeship.org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457200"/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Partnership on Employment &amp; Accessible Technology (PEAT)</a:t>
            </a:r>
            <a:b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www.peatworks.org</a:t>
            </a:r>
            <a:endParaRPr lang="en-US" sz="2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457200"/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Job Accommodation Network (JAN)</a:t>
            </a:r>
            <a:b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www.askjan.org</a:t>
            </a:r>
            <a:endParaRPr lang="en-US" sz="2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457200"/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 (Employer Assistance and Resource Network</a:t>
            </a:r>
            <a:b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Disability Inclusion)</a:t>
            </a:r>
            <a:b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www.askearn.org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0" indent="0">
              <a:buFont typeface="Noto Sans Symbols"/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Font typeface="Noto Sans Symbols"/>
              <a:buNone/>
            </a:pP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7" name="Picture 6" descr="PEAT Logo: Building a Future That Works">
            <a:extLst>
              <a:ext uri="{FF2B5EF4-FFF2-40B4-BE49-F238E27FC236}">
                <a16:creationId xmlns:a16="http://schemas.microsoft.com/office/drawing/2014/main" id="{C258A802-7A65-7B41-8EAA-DE68332A001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33237" y="2231454"/>
            <a:ext cx="1485176" cy="739069"/>
          </a:xfrm>
          <a:prstGeom prst="rect">
            <a:avLst/>
          </a:prstGeom>
        </p:spPr>
      </p:pic>
      <p:pic>
        <p:nvPicPr>
          <p:cNvPr id="8" name="Picture 7" descr="Logo for Job Accommodation Network (JAN)">
            <a:extLst>
              <a:ext uri="{FF2B5EF4-FFF2-40B4-BE49-F238E27FC236}">
                <a16:creationId xmlns:a16="http://schemas.microsoft.com/office/drawing/2014/main" id="{6691D174-908C-9C4D-BDAD-8C4D942506F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99877" y="3425440"/>
            <a:ext cx="1713352" cy="737693"/>
          </a:xfrm>
          <a:prstGeom prst="rect">
            <a:avLst/>
          </a:prstGeom>
        </p:spPr>
      </p:pic>
      <p:pic>
        <p:nvPicPr>
          <p:cNvPr id="10" name="Picture 9" descr="EARN Logo">
            <a:extLst>
              <a:ext uri="{FF2B5EF4-FFF2-40B4-BE49-F238E27FC236}">
                <a16:creationId xmlns:a16="http://schemas.microsoft.com/office/drawing/2014/main" id="{D1DCB165-8F86-9447-8C4C-15DA1A06E6D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99877" y="4541210"/>
            <a:ext cx="1924884" cy="95788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3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877143"/>
          </a:xfrm>
        </p:spPr>
        <p:txBody>
          <a:bodyPr/>
          <a:lstStyle/>
          <a:p>
            <a:r>
              <a:rPr lang="en-US" dirty="0"/>
              <a:t>Spotlighting National Disability Employment Awareness Month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268251"/>
            <a:ext cx="10351213" cy="2142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Annual commemoration and campaign held in October</a:t>
            </a:r>
          </a:p>
          <a:p>
            <a:r>
              <a:rPr lang="en-US" sz="2200" dirty="0">
                <a:solidFill>
                  <a:schemeClr val="tx1"/>
                </a:solidFill>
              </a:rPr>
              <a:t>2021 theme of </a:t>
            </a:r>
            <a:r>
              <a:rPr lang="en-US" sz="2200" b="1" dirty="0">
                <a:solidFill>
                  <a:schemeClr val="tx1"/>
                </a:solidFill>
              </a:rPr>
              <a:t>“</a:t>
            </a:r>
            <a:r>
              <a:rPr lang="en-US" sz="2200" dirty="0">
                <a:solidFill>
                  <a:schemeClr val="tx1"/>
                </a:solidFill>
              </a:rPr>
              <a:t>America’s Recovery: Powered by Inclusion</a:t>
            </a:r>
            <a:r>
              <a:rPr lang="en-US" sz="2200" b="1" dirty="0">
                <a:solidFill>
                  <a:schemeClr val="tx1"/>
                </a:solidFill>
              </a:rPr>
              <a:t>”</a:t>
            </a:r>
            <a:endParaRPr lang="en-US" sz="2200" dirty="0">
              <a:solidFill>
                <a:schemeClr val="tx1"/>
              </a:solidFill>
            </a:endParaRPr>
          </a:p>
          <a:p>
            <a:r>
              <a:rPr lang="en-US" sz="2200" dirty="0">
                <a:solidFill>
                  <a:schemeClr val="tx1"/>
                </a:solidFill>
              </a:rPr>
              <a:t>Resources for employers, policymakers, service providers, and others here: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  <a:hlinkClick r:id="rId2"/>
              </a:rPr>
              <a:t>dol.gov/agencies/odep/initiatives/ndeam</a:t>
            </a:r>
            <a:endParaRPr lang="en-US" sz="2200" dirty="0">
              <a:solidFill>
                <a:schemeClr val="tx1"/>
              </a:solidFill>
            </a:endParaRPr>
          </a:p>
        </p:txBody>
      </p:sp>
      <p:pic>
        <p:nvPicPr>
          <p:cNvPr id="7" name="Picture 6" descr="This is the NDEAM poster for 2021. It is a yellow silhouette of America on a red background. Illustrations of people of all different races, ages, and abilities stand around the edge of America and the words &quot;America's Recovery Powered By Inclusion - National Disability Employment Awareness Month&quot; are in the center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04" y="3228998"/>
            <a:ext cx="4270373" cy="2746232"/>
          </a:xfrm>
          <a:prstGeom prst="rect">
            <a:avLst/>
          </a:prstGeom>
        </p:spPr>
      </p:pic>
      <p:pic>
        <p:nvPicPr>
          <p:cNvPr id="6" name="Graphic 5" descr="These 4 symbols represent different types of disability, including mobility, cognitive, deafness/hard of hearing, and blindness/low vision.">
            <a:extLst>
              <a:ext uri="{FF2B5EF4-FFF2-40B4-BE49-F238E27FC236}">
                <a16:creationId xmlns:a16="http://schemas.microsoft.com/office/drawing/2014/main" id="{61D7F3C7-4D28-D947-AC25-980CA377B5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4535" y="3152540"/>
            <a:ext cx="2868697" cy="286869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20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963" y="317405"/>
            <a:ext cx="11464506" cy="461645"/>
          </a:xfrm>
        </p:spPr>
        <p:txBody>
          <a:bodyPr/>
          <a:lstStyle/>
          <a:p>
            <a:r>
              <a:rPr lang="en-US" dirty="0"/>
              <a:t>Apprenticeship Offers a Pathway to Gainful Employment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084218"/>
            <a:ext cx="10972316" cy="221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On-the-job training (OJT) plus related technical instruction (RTI)</a:t>
            </a:r>
          </a:p>
          <a:p>
            <a:r>
              <a:rPr lang="en-US" sz="2200" dirty="0">
                <a:solidFill>
                  <a:schemeClr val="tx1"/>
                </a:solidFill>
              </a:rPr>
              <a:t>Traineeship with gainful wages and credentialing (e.g., certifications, degrees, etc.)</a:t>
            </a:r>
          </a:p>
          <a:p>
            <a:r>
              <a:rPr lang="en-US" sz="2200" dirty="0">
                <a:solidFill>
                  <a:schemeClr val="tx1"/>
                </a:solidFill>
              </a:rPr>
              <a:t>Alignment with varied skills, talents, supports, and accommodations</a:t>
            </a:r>
          </a:p>
          <a:p>
            <a:r>
              <a:rPr lang="en-US" sz="2200" dirty="0">
                <a:solidFill>
                  <a:schemeClr val="tx1"/>
                </a:solidFill>
              </a:rPr>
              <a:t>National Registered Apprenticeship system with about 625,000 career seekers  </a:t>
            </a:r>
            <a:endParaRPr lang="en-US" sz="2200" dirty="0">
              <a:solidFill>
                <a:schemeClr val="tx1"/>
              </a:solidFill>
              <a:hlinkClick r:id="rId2"/>
            </a:endParaRPr>
          </a:p>
          <a:p>
            <a:r>
              <a:rPr lang="en-US" sz="2200" dirty="0">
                <a:solidFill>
                  <a:schemeClr val="tx1"/>
                </a:solidFill>
                <a:hlinkClick r:id="rId2"/>
              </a:rPr>
              <a:t>www.apprenticeship.gov</a:t>
            </a:r>
            <a:r>
              <a:rPr lang="en-US" sz="2200" dirty="0">
                <a:solidFill>
                  <a:schemeClr val="tx1"/>
                </a:solidFill>
              </a:rPr>
              <a:t>: DOL’s one-stop resource website on apprenticeships </a:t>
            </a:r>
          </a:p>
        </p:txBody>
      </p:sp>
      <p:pic>
        <p:nvPicPr>
          <p:cNvPr id="3" name="Picture 2" descr="This screenshot shows the career seeker webpage for apprenticeship.gov and its message: &quot;Start your career and build your skillset through apprenticeship&quot;." title="Snapshot of Apprenticeship.gov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454557"/>
            <a:ext cx="4574751" cy="278521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69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57" y="317405"/>
            <a:ext cx="11464506" cy="461645"/>
          </a:xfrm>
        </p:spPr>
        <p:txBody>
          <a:bodyPr/>
          <a:lstStyle/>
          <a:p>
            <a:r>
              <a:rPr lang="en-US" dirty="0"/>
              <a:t>PIA Drives Inclusive Career Pathways through Apprenticeship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032460"/>
            <a:ext cx="11236859" cy="244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Project launched in FY2021 (Oct. 2020) and funded at $3.8 million for the first 2 yrs.</a:t>
            </a:r>
          </a:p>
          <a:p>
            <a:r>
              <a:rPr lang="en-US" sz="2200" dirty="0">
                <a:solidFill>
                  <a:schemeClr val="tx1"/>
                </a:solidFill>
              </a:rPr>
              <a:t>Focus on high-growth, high-demands fields, particularly information technology (IT), cybersecurity, healthcare, and clean and renewable energy</a:t>
            </a:r>
          </a:p>
          <a:p>
            <a:r>
              <a:rPr lang="en-US" sz="2200" dirty="0">
                <a:solidFill>
                  <a:schemeClr val="tx1"/>
                </a:solidFill>
              </a:rPr>
              <a:t>Emphasis on informing and shaping policies, practices, approaches, and strategies to enhance inclusion and success for diverse apprentices with disabilities</a:t>
            </a:r>
          </a:p>
          <a:p>
            <a:r>
              <a:rPr lang="en-US" sz="2200" dirty="0">
                <a:solidFill>
                  <a:schemeClr val="tx1"/>
                </a:solidFill>
              </a:rPr>
              <a:t>Collaboration with and technical assistance for industry intermediaries and employers  </a:t>
            </a:r>
          </a:p>
        </p:txBody>
      </p:sp>
      <p:pic>
        <p:nvPicPr>
          <p:cNvPr id="3" name="Picture 2" descr="This screenshot shows the frontpage of InclusiveApprenticeship.org and the tagline of Creating a Diverse and Inclusive Workforce through Apprenticeship." title="PIA Landing Page Snapsho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588587"/>
            <a:ext cx="4391288" cy="2593675"/>
          </a:xfrm>
          <a:prstGeom prst="rect">
            <a:avLst/>
          </a:prstGeom>
        </p:spPr>
      </p:pic>
      <p:pic>
        <p:nvPicPr>
          <p:cNvPr id="7" name="Picture 6" descr="Computer programming, such as on this laptop, is an high-growth occupation in information technology.">
            <a:extLst>
              <a:ext uri="{FF2B5EF4-FFF2-40B4-BE49-F238E27FC236}">
                <a16:creationId xmlns:a16="http://schemas.microsoft.com/office/drawing/2014/main" id="{A2D23816-2C27-8A41-99BB-910C7C37A9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0370" y="3575362"/>
            <a:ext cx="1716004" cy="114400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1880D57-470A-2443-81D2-98A0B617B3E2}"/>
              </a:ext>
            </a:extLst>
          </p:cNvPr>
          <p:cNvSpPr/>
          <p:nvPr/>
        </p:nvSpPr>
        <p:spPr>
          <a:xfrm>
            <a:off x="5457443" y="4670220"/>
            <a:ext cx="296951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Clément Hélardot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/</a:t>
            </a:r>
            <a:r>
              <a:rPr lang="en-US" dirty="0">
                <a:hlinkClick r:id="rId5"/>
              </a:rPr>
              <a:t>Unsplash</a:t>
            </a:r>
            <a:endParaRPr lang="en-US" dirty="0"/>
          </a:p>
        </p:txBody>
      </p:sp>
      <p:pic>
        <p:nvPicPr>
          <p:cNvPr id="11" name="Picture 10" descr="This thermoenergy plant is in California.">
            <a:extLst>
              <a:ext uri="{FF2B5EF4-FFF2-40B4-BE49-F238E27FC236}">
                <a16:creationId xmlns:a16="http://schemas.microsoft.com/office/drawing/2014/main" id="{9BC3AAE3-9BA0-2243-8CBB-9E79143E08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1615" y="5074773"/>
            <a:ext cx="2147851" cy="10972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339E424-81E3-434C-87F4-767AC0A8AD3C}"/>
              </a:ext>
            </a:extLst>
          </p:cNvPr>
          <p:cNvSpPr/>
          <p:nvPr/>
        </p:nvSpPr>
        <p:spPr>
          <a:xfrm>
            <a:off x="5471862" y="6134410"/>
            <a:ext cx="2018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Stepheng3/</a:t>
            </a:r>
            <a:r>
              <a:rPr lang="en-US" dirty="0">
                <a:hlinkClick r:id="rId7"/>
              </a:rPr>
              <a:t>CCO 1.0</a:t>
            </a:r>
            <a:endParaRPr lang="en-US" dirty="0"/>
          </a:p>
        </p:txBody>
      </p:sp>
      <p:pic>
        <p:nvPicPr>
          <p:cNvPr id="10" name="Picture 9" descr="A lab techncian at the National Cancer Institute processes DNA genotype and sequencing.">
            <a:extLst>
              <a:ext uri="{FF2B5EF4-FFF2-40B4-BE49-F238E27FC236}">
                <a16:creationId xmlns:a16="http://schemas.microsoft.com/office/drawing/2014/main" id="{33456D4D-9B18-CB49-B01B-FBD0804A571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0691" y="4112823"/>
            <a:ext cx="1904149" cy="126943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461645"/>
          </a:xfrm>
        </p:spPr>
        <p:txBody>
          <a:bodyPr/>
          <a:lstStyle/>
          <a:p>
            <a:r>
              <a:rPr lang="en-US" dirty="0"/>
              <a:t>Core Policy Priorities Fuel Engagement on Apprenticeships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03051" y="1072717"/>
            <a:ext cx="11236859" cy="244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EO 13985</a:t>
            </a: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Advancing Racial Equity and Support for Underserved Communities through the Federal Workforce</a:t>
            </a:r>
          </a:p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EO 14035</a:t>
            </a: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Diversity, Equity, Inclusion, and Accessibility in the Federal Workforce</a:t>
            </a:r>
          </a:p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American Jobs Plan</a:t>
            </a: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Rehabilitation Act Section 503 and affirmative action for federal contractors</a:t>
            </a:r>
          </a:p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 Equal Employment Opportunity Rule on Apprenticeships </a:t>
            </a:r>
          </a:p>
          <a:p>
            <a:pPr marL="800100" lvl="1" indent="-342900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 of 7% for apprentices with disabilities in Registered Apprenticeship programs</a:t>
            </a:r>
          </a:p>
          <a:p>
            <a:pPr marL="800100" lvl="1" indent="-342900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 Sheet on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Access to Registered Apprenticeship: A Proven Path to In-Demand Skills and the Middle Class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EO 14045</a:t>
            </a: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Advancing Educational </a:t>
            </a:r>
            <a:b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Equity, Excellence, and Economic </a:t>
            </a:r>
            <a:b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Opportunity for Hispanics</a:t>
            </a:r>
          </a:p>
          <a:p>
            <a:pPr marL="342900" indent="-342900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This fact sheet released by DOL's Employment and Training Administration emphasizes affirmation action and non-discrimination to recruit, hire, retain, and advance apprentices from under-represented backgrounds." title="ApprenticeshipUSAFact Sheet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958" y="4500691"/>
            <a:ext cx="2147376" cy="1721830"/>
          </a:xfrm>
          <a:prstGeom prst="rect">
            <a:avLst/>
          </a:prstGeom>
        </p:spPr>
      </p:pic>
      <p:pic>
        <p:nvPicPr>
          <p:cNvPr id="3" name="Picture 2" descr="This screenshot shows the American Jobs Plan Fact Sheet.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634" y="4519559"/>
            <a:ext cx="2763504" cy="170296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695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1464506" cy="461645"/>
          </a:xfrm>
        </p:spPr>
        <p:txBody>
          <a:bodyPr/>
          <a:lstStyle/>
          <a:p>
            <a:r>
              <a:rPr lang="en-US" dirty="0"/>
              <a:t>PIA Builds Partnerships with Apprenticeship Intermediaries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4039" y="1089970"/>
            <a:ext cx="11236859" cy="244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6197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6197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00619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540"/>
              </a:spcBef>
              <a:spcAft>
                <a:spcPts val="54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Apprenti (Washington Technology Industry Association)</a:t>
            </a:r>
          </a:p>
          <a:p>
            <a:r>
              <a:rPr lang="en-US" sz="2200" dirty="0">
                <a:solidFill>
                  <a:schemeClr val="tx1"/>
                </a:solidFill>
              </a:rPr>
              <a:t>Healthcare Career Advancement Program (H-CAP)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Three Talents</a:t>
            </a:r>
          </a:p>
          <a:p>
            <a:r>
              <a:rPr lang="en-US" sz="2200" dirty="0">
                <a:solidFill>
                  <a:schemeClr val="tx1"/>
                </a:solidFill>
              </a:rPr>
              <a:t>Cybersecurity Center for Business</a:t>
            </a:r>
          </a:p>
          <a:p>
            <a:r>
              <a:rPr lang="en-US" sz="2200" dirty="0">
                <a:solidFill>
                  <a:schemeClr val="tx1"/>
                </a:solidFill>
              </a:rPr>
              <a:t>SHRM Foundation</a:t>
            </a:r>
          </a:p>
          <a:p>
            <a:r>
              <a:rPr lang="en-US" sz="2200" dirty="0">
                <a:solidFill>
                  <a:schemeClr val="tx1"/>
                </a:solidFill>
              </a:rPr>
              <a:t>clean energy industry</a:t>
            </a:r>
          </a:p>
        </p:txBody>
      </p:sp>
      <p:pic>
        <p:nvPicPr>
          <p:cNvPr id="5" name="Picture 4" descr="This webpage screenshot emphasizes the benefits for apprenticeship intermediary organizations (AIOs) and how PIA can help." title="AIO Snapsho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27" y="3812567"/>
            <a:ext cx="4066058" cy="2519221"/>
          </a:xfrm>
          <a:prstGeom prst="rect">
            <a:avLst/>
          </a:prstGeom>
        </p:spPr>
      </p:pic>
      <p:pic>
        <p:nvPicPr>
          <p:cNvPr id="6" name="Picture 5" descr="Virtual workspace: This scene shows a virtual office environment with a coffee cup and a computer showing an online video platform with many staff members connected in conversation. ">
            <a:extLst>
              <a:ext uri="{FF2B5EF4-FFF2-40B4-BE49-F238E27FC236}">
                <a16:creationId xmlns:a16="http://schemas.microsoft.com/office/drawing/2014/main" id="{609CD341-441F-0945-B0A5-527892D4B9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0254" y="3847750"/>
            <a:ext cx="2658533" cy="19939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433593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Cover Slide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AF 2021 Presentation Template" id="{EB493D76-6AEE-964C-94BF-E01172C39244}" vid="{B6E669F8-FA00-E240-A7FB-700CBAD5E668}"/>
    </a:ext>
  </a:extLst>
</a:theme>
</file>

<file path=ppt/theme/theme2.xml><?xml version="1.0" encoding="utf-8"?>
<a:theme xmlns:a="http://schemas.openxmlformats.org/drawingml/2006/main" name="Content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AF 2021 Presentation Template" id="{EB493D76-6AEE-964C-94BF-E01172C39244}" vid="{1C683DA7-01E5-724D-AF43-DA0386D2E433}"/>
    </a:ext>
  </a:extLst>
</a:theme>
</file>

<file path=ppt/theme/theme3.xml><?xml version="1.0" encoding="utf-8"?>
<a:theme xmlns:a="http://schemas.openxmlformats.org/drawingml/2006/main" name="Breaker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AF 2021 Presentation Template" id="{EB493D76-6AEE-964C-94BF-E01172C39244}" vid="{C2665032-891C-414D-AB26-EC8885376558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</TotalTime>
  <Words>730</Words>
  <Application>Microsoft Office PowerPoint</Application>
  <PresentationFormat>Widescreen</PresentationFormat>
  <Paragraphs>98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Helvetica Neue</vt:lpstr>
      <vt:lpstr>Noto Sans Symbols</vt:lpstr>
      <vt:lpstr>-webkit-standard</vt:lpstr>
      <vt:lpstr>Master Cover Slide</vt:lpstr>
      <vt:lpstr>Content Layout</vt:lpstr>
      <vt:lpstr>Breaker Layout</vt:lpstr>
      <vt:lpstr>Annual Interagency  Accessibility Forum</vt:lpstr>
      <vt:lpstr>The Session’s Presenters Have These Backgrounds</vt:lpstr>
      <vt:lpstr>Office of Disability Employment Policy Has This Mission</vt:lpstr>
      <vt:lpstr>ODEP’s Key Initiatives Include…</vt:lpstr>
      <vt:lpstr>Spotlighting National Disability Employment Awareness Month</vt:lpstr>
      <vt:lpstr>Apprenticeship Offers a Pathway to Gainful Employment</vt:lpstr>
      <vt:lpstr>PIA Drives Inclusive Career Pathways through Apprenticeship</vt:lpstr>
      <vt:lpstr>Core Policy Priorities Fuel Engagement on Apprenticeships</vt:lpstr>
      <vt:lpstr>PIA Builds Partnerships with Apprenticeship Intermediaries</vt:lpstr>
      <vt:lpstr>PIA Collaborates with Employers and Business Associations</vt:lpstr>
      <vt:lpstr>PIA Provides These Resources on Apprenticeships</vt:lpstr>
      <vt:lpstr>Contact the Presenters</vt:lpstr>
      <vt:lpstr>Thank you. 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Inclusive Apprenticeships and Career Pathways</dc:title>
  <dc:subject/>
  <dc:creator>MichaelDHorton</dc:creator>
  <cp:keywords/>
  <dc:description/>
  <cp:lastModifiedBy>AntoniaHHarward</cp:lastModifiedBy>
  <cp:revision>145</cp:revision>
  <dcterms:created xsi:type="dcterms:W3CDTF">2020-09-11T19:28:10Z</dcterms:created>
  <dcterms:modified xsi:type="dcterms:W3CDTF">2021-10-08T15:11:11Z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</Properties>
</file>